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631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06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4345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654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9455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073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026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43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40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26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75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06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75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2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1401E-74DE-4832-81BB-F8CE8A54EC5C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C18018-8BC3-4BEF-9709-C3DE7B56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60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resh.edu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7330" y="1858945"/>
            <a:ext cx="9606410" cy="2805515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Использование 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Интернет-ресурсов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работе по формированию и развитию естественно-научной грамотности обучающихся (банк заданий по функциональной грамотности РЭШ).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33375"/>
            <a:ext cx="7766936" cy="7623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Зяблицкая В.В., учитель математики и информатики МОУ «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Турочакская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 им. Я.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И.Баляева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6141" cy="21603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231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77334" y="1768511"/>
            <a:ext cx="9260486" cy="42728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Формирование функциональной грамотности учащихся – одна из основных задач современного образования. Согласно указу президента «О национальных целях и стратегических задачах развития Российской Федерации на период до 2024 года» Россия должна войти в десять лучших стран мира по качеству общего образования.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338" y="0"/>
            <a:ext cx="1868993" cy="167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901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77334" y="2287708"/>
            <a:ext cx="9632275" cy="388077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i="1" dirty="0">
                <a:solidFill>
                  <a:srgbClr val="FF0000"/>
                </a:solidFill>
              </a:rPr>
              <a:t>Функциональная грамотность – способность человека вступать в отношения с внешней средой, быстро адаптироваться и функционировать в ней.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338" y="0"/>
            <a:ext cx="1868993" cy="167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15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88833" y="1678108"/>
            <a:ext cx="8596668" cy="4943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Виды функциональной грамотности.</a:t>
            </a:r>
          </a:p>
          <a:p>
            <a:pPr lvl="0"/>
            <a:r>
              <a:rPr lang="ru-RU" sz="3600" b="1" dirty="0">
                <a:solidFill>
                  <a:srgbClr val="7030A0"/>
                </a:solidFill>
              </a:rPr>
              <a:t>Читательская грамотность</a:t>
            </a:r>
          </a:p>
          <a:p>
            <a:pPr lvl="0"/>
            <a:r>
              <a:rPr lang="ru-RU" sz="3600" b="1" dirty="0">
                <a:solidFill>
                  <a:srgbClr val="7030A0"/>
                </a:solidFill>
              </a:rPr>
              <a:t>Математическая грамотность</a:t>
            </a:r>
          </a:p>
          <a:p>
            <a:pPr lvl="0"/>
            <a:r>
              <a:rPr lang="ru-RU" sz="3600" b="1" dirty="0">
                <a:solidFill>
                  <a:srgbClr val="7030A0"/>
                </a:solidFill>
              </a:rPr>
              <a:t>Естественнонаучная грамотность</a:t>
            </a:r>
          </a:p>
          <a:p>
            <a:pPr lvl="0"/>
            <a:r>
              <a:rPr lang="ru-RU" sz="3600" b="1" dirty="0">
                <a:solidFill>
                  <a:srgbClr val="7030A0"/>
                </a:solidFill>
              </a:rPr>
              <a:t>Финансовая грамотность</a:t>
            </a:r>
          </a:p>
          <a:p>
            <a:pPr lvl="0"/>
            <a:r>
              <a:rPr lang="ru-RU" sz="3600" b="1" dirty="0">
                <a:solidFill>
                  <a:srgbClr val="7030A0"/>
                </a:solidFill>
              </a:rPr>
              <a:t> Глобальные компетенции.  </a:t>
            </a:r>
          </a:p>
          <a:p>
            <a:pPr lvl="0"/>
            <a:r>
              <a:rPr lang="ru-RU" sz="3600" b="1" dirty="0">
                <a:solidFill>
                  <a:srgbClr val="7030A0"/>
                </a:solidFill>
              </a:rPr>
              <a:t>Креативное мышление.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338" y="0"/>
            <a:ext cx="1868993" cy="167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43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497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dirty="0"/>
              <a:t>Естественнонаучна грамотность — это способность человека занимать активную гражданскую позицию по вопросам, связанным с естественными науками, и его готовность интересоваться естественнонаучными идеями.</a:t>
            </a:r>
            <a:r>
              <a:rPr lang="ru-RU" b="1" i="1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338" y="0"/>
            <a:ext cx="1868993" cy="167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260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11122" y="357308"/>
            <a:ext cx="617973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Естественно-научная грамотность проверяет </a:t>
            </a:r>
            <a:r>
              <a:rPr lang="ru-RU" b="1" dirty="0" smtClean="0">
                <a:solidFill>
                  <a:srgbClr val="FF0000"/>
                </a:solidFill>
              </a:rPr>
              <a:t>компетенции: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03384" y="2381652"/>
            <a:ext cx="9144000" cy="420001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3200" b="1" u="sng" dirty="0" smtClean="0">
                <a:solidFill>
                  <a:srgbClr val="7030A0"/>
                </a:solidFill>
              </a:rPr>
              <a:t>1. Научное </a:t>
            </a:r>
            <a:r>
              <a:rPr lang="ru-RU" sz="3200" b="1" u="sng" dirty="0">
                <a:solidFill>
                  <a:srgbClr val="7030A0"/>
                </a:solidFill>
              </a:rPr>
              <a:t>объяснение явлений</a:t>
            </a:r>
          </a:p>
          <a:p>
            <a:pPr lvl="0"/>
            <a:r>
              <a:rPr lang="ru-RU" sz="2400" b="1" dirty="0"/>
              <a:t>Применить соответствующие естественнонаучные знания для объяснения явления</a:t>
            </a:r>
          </a:p>
          <a:p>
            <a:pPr lvl="0"/>
            <a:r>
              <a:rPr lang="ru-RU" sz="2400" b="1" dirty="0"/>
              <a:t>Распознавать, использовать и создавать объяснительные модели и представления</a:t>
            </a:r>
          </a:p>
          <a:p>
            <a:pPr lvl="0"/>
            <a:r>
              <a:rPr lang="ru-RU" sz="2400" b="1" dirty="0"/>
              <a:t>Делать и научно обосновывать прогнозы о протекании процесса или явления</a:t>
            </a:r>
          </a:p>
          <a:p>
            <a:pPr lvl="0"/>
            <a:r>
              <a:rPr lang="ru-RU" sz="2400" b="1" dirty="0"/>
              <a:t>Объяснять принцип действия технического устройства или технологии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338" y="0"/>
            <a:ext cx="1868993" cy="167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277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80718" y="1537398"/>
            <a:ext cx="9200196" cy="53206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u="sng" dirty="0">
                <a:solidFill>
                  <a:srgbClr val="7030A0"/>
                </a:solidFill>
              </a:rPr>
              <a:t>2.	Понимание особенностей естественнонаучного исследования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Распознавать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и формулировать цель данного исследования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Предлагать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или оценивать способ научного исследования данного вопроса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Выдвигать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объяснительные гипотезы и предлагать способы их проверки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Описывать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и оценивать способы, которые используют учёные, чтобы обеспечить надёжность данных и достоверность объяснений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338" y="0"/>
            <a:ext cx="1868993" cy="167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08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77333" y="1919235"/>
            <a:ext cx="9531791" cy="48031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u="sng" dirty="0">
                <a:solidFill>
                  <a:srgbClr val="7030A0"/>
                </a:solidFill>
              </a:rPr>
              <a:t>3.	Интерпретация данных и использование научных доказательств для получения выводов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Анализировать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, интерпретировать данные и делать соответствующие выводы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Преобразовывать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одну форму представления данных в другую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Распознавать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допущения, доказательства и рассуждения в научных текстах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Оценивать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c научной точки зрения аргументы и доказательства из различных источников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338" y="0"/>
            <a:ext cx="1868993" cy="167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922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2090058"/>
            <a:ext cx="10245224" cy="5116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РЭШ 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(Российская Электронная Школа)</a:t>
            </a:r>
          </a:p>
          <a:p>
            <a:pPr marL="0" indent="0" algn="ctr">
              <a:buNone/>
            </a:pPr>
            <a:endParaRPr lang="ru-RU" sz="40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FF0000"/>
                </a:solidFill>
                <a:latin typeface="Arial Black" panose="020B0A04020102020204" pitchFamily="34" charset="0"/>
                <a:hlinkClick r:id="rId2"/>
              </a:rPr>
              <a:t>https://resh.edu.ru</a:t>
            </a:r>
            <a:r>
              <a:rPr lang="en-US" sz="4000" dirty="0" smtClean="0">
                <a:solidFill>
                  <a:srgbClr val="FF0000"/>
                </a:solidFill>
                <a:latin typeface="Arial Black" panose="020B0A04020102020204" pitchFamily="34" charset="0"/>
                <a:hlinkClick r:id="rId2"/>
              </a:rPr>
              <a:t>/</a:t>
            </a:r>
            <a:endParaRPr lang="ru-RU" sz="40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sz="4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0338" y="0"/>
            <a:ext cx="1868993" cy="167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24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171</Words>
  <Application>Microsoft Office PowerPoint</Application>
  <PresentationFormat>Широкоэкранный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Trebuchet MS</vt:lpstr>
      <vt:lpstr>Wingdings 3</vt:lpstr>
      <vt:lpstr>Аспект</vt:lpstr>
      <vt:lpstr>Использование Интернет-ресурсов в работе по формированию и развитию естественно-научной грамотности обучающихся (банк заданий по функциональной грамотности РЭШ).</vt:lpstr>
      <vt:lpstr>Презентация PowerPoint</vt:lpstr>
      <vt:lpstr>Презентация PowerPoint</vt:lpstr>
      <vt:lpstr>Презентация PowerPoint</vt:lpstr>
      <vt:lpstr>Презентация PowerPoint</vt:lpstr>
      <vt:lpstr>Естественно-научная грамотность проверяет компетенции: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Интернет-ресурсов в работе по формированию и развитию естественно-научной грамотности обучающихся (банк заданий по функциональной грамотности РЭШ).</dc:title>
  <dc:creator>User</dc:creator>
  <cp:lastModifiedBy>User</cp:lastModifiedBy>
  <cp:revision>3</cp:revision>
  <dcterms:created xsi:type="dcterms:W3CDTF">2024-12-17T10:16:47Z</dcterms:created>
  <dcterms:modified xsi:type="dcterms:W3CDTF">2024-12-17T20:05:15Z</dcterms:modified>
</cp:coreProperties>
</file>